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6" r:id="rId11"/>
  </p:sldIdLst>
  <p:sldSz cx="9144000" cy="5143500" type="screen16x9"/>
  <p:notesSz cx="6858000" cy="9144000"/>
  <p:embeddedFontLst>
    <p:embeddedFont>
      <p:font typeface="Albert Sans" panose="020B0604020202020204" charset="0"/>
      <p:regular r:id="rId13"/>
      <p:bold r:id="rId14"/>
      <p:italic r:id="rId15"/>
      <p:boldItalic r:id="rId16"/>
    </p:embeddedFont>
    <p:embeddedFont>
      <p:font typeface="Syne SemiBold" panose="020B0604020202020204" charset="0"/>
      <p:regular r:id="rId17"/>
      <p:bold r:id="rId18"/>
    </p:embeddedFont>
    <p:embeddedFont>
      <p:font typeface="Syne Medium" panose="020B0604020202020204" charset="0"/>
      <p:regular r:id="rId19"/>
      <p:bold r:id="rId20"/>
    </p:embeddedFont>
    <p:embeddedFont>
      <p:font typeface="Raleway" panose="020B0604020202020204" charset="-52"/>
      <p:regular r:id="rId21"/>
      <p:bold r:id="rId22"/>
      <p:italic r:id="rId23"/>
      <p:boldItalic r:id="rId24"/>
    </p:embeddedFont>
    <p:embeddedFont>
      <p:font typeface="Syne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370D75-BE04-4423-9C9A-99647B85A14C}">
  <a:tblStyle styleId="{15370D75-BE04-4423-9C9A-99647B85A14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0920DEA-7F7A-4313-A7E3-22DBD27BCAC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358" autoAdjust="0"/>
  </p:normalViewPr>
  <p:slideViewPr>
    <p:cSldViewPr snapToGrid="0">
      <p:cViewPr varScale="1">
        <p:scale>
          <a:sx n="90" d="100"/>
          <a:sy n="90" d="100"/>
        </p:scale>
        <p:origin x="12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Уважаема г-жо Директор, Уважаема комисия, уважаеми гости.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Аз съм Мария Златкова.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Темата на моят дипломен проект е “Работа с файлове в уеб приложения.”</a:t>
            </a:r>
            <a:endParaRPr lang="ru-RU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Благодаря Ви за вниманието!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Ако имате въпроси съм готова да отговоря. 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 съвременните уеб приложения управлението на файлове е съществен компонент, който допринася за пълноценната функционалност и взаимодействие между потребителя и системата.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7ab2cd00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7ab2cd00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Проектът представлава (илюстрация)</a:t>
            </a:r>
            <a:r>
              <a:rPr lang="ru-RU" baseline="0" dirty="0" smtClean="0"/>
              <a:t> </a:t>
            </a:r>
            <a:r>
              <a:rPr lang="ru-RU" dirty="0" smtClean="0"/>
              <a:t>макет на динамично уеб приложение за кулинарни рецепти, създаден с цел да демонстрира работа с файлове в уеб среда. Позволява преглед и добавяне на рецепти с изображения, описание, категория и време за приготвяне.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Качването на файлове е ключова функция в уеб приложенията, която позволява на потребителите да изпращат документи, изображения, видеа и други файлове към сървъра за съхранение или обработка.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Възможно е директно сваляне или динамично генериране на файлове (PDF, CSV, ZIP).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Файловете се подготвят спрямо заявката на потребителя.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4c5a6c8ff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4c5a6c8ff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Обработката на файлове от страна на клиента включва действия върху файлове директно в браузъра, без изпращане до сървъра.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JavaScript използва File API и обекта FileReader, за да чете съдържанието на файлове, избрани от потребителя – като текст, изображения и двоични данни.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В уеб приложенията файловете се използват за съхранение, споделяне и обработка на данни. Те могат да се качват, генерират или изтеглят, като за ефективно управление се прилагат архитектурни решения за сигурност, мащабируемост и бърз достъп.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ru-RU" dirty="0" smtClean="0"/>
              <a:t>В заключение, работата с файлове е неотменима част от съвременните уеб приложения. Независимо от тяхната цел, почти всички системи разчитат на надежден файлов обмен между клиента и сървъра – чрез качване, сваляне, генериране или съхранение на различни видове данни. Това прави управлението на файлове ключов фактор за ефективността, сигурността и цялостната функционалност на уеб базираните решения.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0618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 title="techstartup-osc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7717500" cy="9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389400" y="3946400"/>
            <a:ext cx="30414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 title="techstartup-osc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686400" cy="6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2" hasCustomPrompt="1"/>
          </p:nvPr>
        </p:nvSpPr>
        <p:spPr>
          <a:xfrm>
            <a:off x="4494552" y="1951075"/>
            <a:ext cx="1013400" cy="62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b="0"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3" hasCustomPrompt="1"/>
          </p:nvPr>
        </p:nvSpPr>
        <p:spPr>
          <a:xfrm>
            <a:off x="4494552" y="3306275"/>
            <a:ext cx="1013400" cy="62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b="0"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4" hasCustomPrompt="1"/>
          </p:nvPr>
        </p:nvSpPr>
        <p:spPr>
          <a:xfrm>
            <a:off x="4494552" y="2628675"/>
            <a:ext cx="1013400" cy="62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b="0"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5" hasCustomPrompt="1"/>
          </p:nvPr>
        </p:nvSpPr>
        <p:spPr>
          <a:xfrm>
            <a:off x="4494552" y="3983875"/>
            <a:ext cx="1013400" cy="62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b="0"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Syne Medium"/>
              <a:buNone/>
              <a:defRPr sz="2000" b="0">
                <a:solidFill>
                  <a:schemeClr val="dk2"/>
                </a:solidFill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5559775" y="1951088"/>
            <a:ext cx="28710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6"/>
          </p:nvPr>
        </p:nvSpPr>
        <p:spPr>
          <a:xfrm>
            <a:off x="5559775" y="2628688"/>
            <a:ext cx="28710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7"/>
          </p:nvPr>
        </p:nvSpPr>
        <p:spPr>
          <a:xfrm>
            <a:off x="5559775" y="3306288"/>
            <a:ext cx="28710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8"/>
          </p:nvPr>
        </p:nvSpPr>
        <p:spPr>
          <a:xfrm>
            <a:off x="5559775" y="3983888"/>
            <a:ext cx="2871000" cy="6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yne Medium"/>
              <a:buNone/>
              <a:defRPr sz="2000">
                <a:latin typeface="Syne Medium"/>
                <a:ea typeface="Syne Medium"/>
                <a:cs typeface="Syne Medium"/>
                <a:sym typeface="Syne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0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techstartup-osc3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4928800" y="1475100"/>
            <a:ext cx="3501900" cy="21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811975" y="539500"/>
            <a:ext cx="7618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>
            <a:spLocks noGrp="1"/>
          </p:cNvSpPr>
          <p:nvPr>
            <p:ph type="pic" idx="2"/>
          </p:nvPr>
        </p:nvSpPr>
        <p:spPr>
          <a:xfrm>
            <a:off x="1" y="1476775"/>
            <a:ext cx="4294800" cy="3666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 title="techstartup-osc5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762679" y="794675"/>
            <a:ext cx="7618500" cy="698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600"/>
              <a:buNone/>
              <a:defRPr sz="4000"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85049" y="2398525"/>
            <a:ext cx="5196300" cy="19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 title="techstartup-osc5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719750" y="3509900"/>
            <a:ext cx="3286800" cy="10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2"/>
          </p:nvPr>
        </p:nvSpPr>
        <p:spPr>
          <a:xfrm>
            <a:off x="5137201" y="3499275"/>
            <a:ext cx="32868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3"/>
          </p:nvPr>
        </p:nvSpPr>
        <p:spPr>
          <a:xfrm>
            <a:off x="5137201" y="1451925"/>
            <a:ext cx="32868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4"/>
          </p:nvPr>
        </p:nvSpPr>
        <p:spPr>
          <a:xfrm>
            <a:off x="719750" y="2708600"/>
            <a:ext cx="32868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ubTitle" idx="5"/>
          </p:nvPr>
        </p:nvSpPr>
        <p:spPr>
          <a:xfrm>
            <a:off x="5137201" y="2697975"/>
            <a:ext cx="32868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6"/>
          </p:nvPr>
        </p:nvSpPr>
        <p:spPr>
          <a:xfrm>
            <a:off x="5137204" y="650625"/>
            <a:ext cx="3286800" cy="80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techstartup-osc6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 title="techstartup-osc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techstartup-osc1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title="techstartup-osc.jpg"/>
          <p:cNvPicPr preferRelativeResize="0"/>
          <p:nvPr/>
        </p:nvPicPr>
        <p:blipFill rotWithShape="1">
          <a:blip r:embed="rId2">
            <a:alphaModFix/>
          </a:blip>
          <a:srcRect t="31124" r="3112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3585200"/>
            <a:ext cx="77178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499725"/>
            <a:ext cx="1267500" cy="68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5" title="techstartup-osc4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20000" y="3644300"/>
            <a:ext cx="2955300" cy="9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4592700" y="3268312"/>
            <a:ext cx="3838200" cy="12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4589325" y="1219088"/>
            <a:ext cx="3838200" cy="12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4589325" y="646388"/>
            <a:ext cx="383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4592700" y="2695612"/>
            <a:ext cx="3838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600">
                <a:solidFill>
                  <a:schemeClr val="dk1"/>
                </a:solidFill>
                <a:latin typeface="Syne Medium"/>
                <a:ea typeface="Syne Medium"/>
                <a:cs typeface="Syne Medium"/>
                <a:sym typeface="Syn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 title="techstartup-osc1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7" title="techstartup-osc3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2" name="Google Shape;32;p7"/>
          <p:cNvSpPr txBox="1">
            <a:spLocks noGrp="1"/>
          </p:cNvSpPr>
          <p:nvPr>
            <p:ph type="subTitle" idx="1"/>
          </p:nvPr>
        </p:nvSpPr>
        <p:spPr>
          <a:xfrm>
            <a:off x="4928800" y="1475100"/>
            <a:ext cx="3501900" cy="219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811975" y="539488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b="0">
                <a:latin typeface="Syne SemiBold"/>
                <a:ea typeface="Syne SemiBold"/>
                <a:cs typeface="Syne SemiBold"/>
                <a:sym typeface="Syne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>
            <a:spLocks noGrp="1"/>
          </p:cNvSpPr>
          <p:nvPr>
            <p:ph type="pic" idx="2"/>
          </p:nvPr>
        </p:nvSpPr>
        <p:spPr>
          <a:xfrm>
            <a:off x="1" y="1476775"/>
            <a:ext cx="4294800" cy="3666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 title="techstartup-osc.jpg"/>
          <p:cNvPicPr preferRelativeResize="0"/>
          <p:nvPr/>
        </p:nvPicPr>
        <p:blipFill rotWithShape="1">
          <a:blip r:embed="rId2">
            <a:alphaModFix/>
          </a:blip>
          <a:srcRect t="31124" r="3112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 title="techstartup-osc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Syne"/>
              <a:buNone/>
              <a:defRPr sz="26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8" r:id="rId15"/>
    <p:sldLayoutId id="2147483669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>
            <a:spLocks noGrp="1"/>
          </p:cNvSpPr>
          <p:nvPr>
            <p:ph type="subTitle" idx="1"/>
          </p:nvPr>
        </p:nvSpPr>
        <p:spPr>
          <a:xfrm>
            <a:off x="1176001" y="272327"/>
            <a:ext cx="7202456" cy="10248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/>
            <a:r>
              <a:rPr lang="ru-RU" sz="1400" dirty="0"/>
              <a:t>Държавен изпит за придобиване на трета степен на професионална квалификация – част по теория на професията</a:t>
            </a:r>
          </a:p>
          <a:p>
            <a:pPr marL="0" lvl="0" indent="0" algn="ctr"/>
            <a:r>
              <a:rPr lang="ru-RU" sz="1400" dirty="0"/>
              <a:t>по професия код 481030 „Приложен програмист”</a:t>
            </a:r>
          </a:p>
          <a:p>
            <a:pPr marL="0" lvl="0" indent="0" algn="ctr"/>
            <a:r>
              <a:rPr lang="ru-RU" sz="1400" dirty="0"/>
              <a:t>специалност код 4810301 „Приложно програмиране”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cxnSp>
        <p:nvCxnSpPr>
          <p:cNvPr id="130" name="Google Shape;130;p28"/>
          <p:cNvCxnSpPr/>
          <p:nvPr/>
        </p:nvCxnSpPr>
        <p:spPr>
          <a:xfrm flipV="1">
            <a:off x="-127591" y="4800200"/>
            <a:ext cx="9803791" cy="571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91" y="331594"/>
            <a:ext cx="1021022" cy="1024846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524539" y="2211573"/>
            <a:ext cx="5217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 smtClean="0">
                <a:solidFill>
                  <a:schemeClr val="tx1"/>
                </a:solidFill>
              </a:rPr>
              <a:t>Тема</a:t>
            </a:r>
            <a:r>
              <a:rPr lang="en-US" sz="1800" dirty="0" smtClean="0">
                <a:solidFill>
                  <a:schemeClr val="tx1"/>
                </a:solidFill>
              </a:rPr>
              <a:t>: </a:t>
            </a:r>
            <a:r>
              <a:rPr lang="ru-RU" sz="1800" dirty="0" smtClean="0">
                <a:solidFill>
                  <a:schemeClr val="tx1"/>
                </a:solidFill>
              </a:rPr>
              <a:t>Работа </a:t>
            </a:r>
            <a:r>
              <a:rPr lang="ru-RU" sz="1800" dirty="0">
                <a:solidFill>
                  <a:schemeClr val="tx1"/>
                </a:solidFill>
              </a:rPr>
              <a:t>с файлове в уеб приложения.</a:t>
            </a:r>
            <a:endParaRPr lang="bg-BG" sz="18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35479" y="4049676"/>
            <a:ext cx="2998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200" dirty="0" smtClean="0">
                <a:solidFill>
                  <a:schemeClr val="tx1"/>
                </a:solidFill>
              </a:rPr>
              <a:t>Дипломант</a:t>
            </a:r>
            <a:r>
              <a:rPr lang="en-US" sz="1200" dirty="0" smtClean="0">
                <a:solidFill>
                  <a:schemeClr val="tx1"/>
                </a:solidFill>
              </a:rPr>
              <a:t>:</a:t>
            </a:r>
            <a:r>
              <a:rPr lang="bg-BG" sz="1200" dirty="0" smtClean="0">
                <a:solidFill>
                  <a:schemeClr val="tx1"/>
                </a:solidFill>
              </a:rPr>
              <a:t> </a:t>
            </a:r>
          </a:p>
          <a:p>
            <a:r>
              <a:rPr lang="bg-BG" sz="1200" dirty="0">
                <a:solidFill>
                  <a:schemeClr val="tx1"/>
                </a:solidFill>
              </a:rPr>
              <a:t> </a:t>
            </a:r>
            <a:r>
              <a:rPr lang="bg-BG" sz="1200" dirty="0" smtClean="0">
                <a:solidFill>
                  <a:schemeClr val="tx1"/>
                </a:solidFill>
              </a:rPr>
              <a:t>                     Мария Златкова</a:t>
            </a:r>
            <a:endParaRPr lang="bg-BG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8"/>
          <p:cNvSpPr txBox="1">
            <a:spLocks noGrp="1"/>
          </p:cNvSpPr>
          <p:nvPr>
            <p:ph type="title"/>
          </p:nvPr>
        </p:nvSpPr>
        <p:spPr>
          <a:xfrm>
            <a:off x="1973067" y="2002891"/>
            <a:ext cx="5909400" cy="8080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3600" b="0" dirty="0" smtClean="0">
                <a:latin typeface="Syne SemiBold"/>
                <a:ea typeface="Syne SemiBold"/>
                <a:cs typeface="Syne SemiBold"/>
                <a:sym typeface="Syne SemiBold"/>
              </a:rPr>
              <a:t>Благодаря за вниманието!</a:t>
            </a:r>
            <a:endParaRPr sz="3600" b="0" dirty="0">
              <a:latin typeface="Syne SemiBold"/>
              <a:ea typeface="Syne SemiBold"/>
              <a:cs typeface="Syne SemiBold"/>
              <a:sym typeface="Syne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Syne SemiBold"/>
                <a:ea typeface="Syne SemiBold"/>
                <a:cs typeface="Syne SemiBold"/>
                <a:sym typeface="Syne SemiBold"/>
              </a:rPr>
              <a:t>Contents of this template</a:t>
            </a:r>
            <a:endParaRPr b="0" dirty="0">
              <a:latin typeface="Syne SemiBold"/>
              <a:ea typeface="Syne SemiBold"/>
              <a:cs typeface="Syne SemiBold"/>
              <a:sym typeface="Syne SemiBold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419" r="4090"/>
          <a:stretch/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686400" cy="6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-277" r="92" b="-100"/>
          <a:stretch/>
        </p:blipFill>
        <p:spPr>
          <a:xfrm>
            <a:off x="-29271" y="0"/>
            <a:ext cx="9173271" cy="53763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1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34903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 smtClean="0"/>
              <a:t>Качване на файлове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936" b="945"/>
          <a:stretch/>
        </p:blipFill>
        <p:spPr>
          <a:xfrm>
            <a:off x="0" y="580293"/>
            <a:ext cx="9144000" cy="45632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>
            <a:spLocks noGrp="1"/>
          </p:cNvSpPr>
          <p:nvPr>
            <p:ph type="title"/>
          </p:nvPr>
        </p:nvSpPr>
        <p:spPr>
          <a:xfrm>
            <a:off x="283705" y="511694"/>
            <a:ext cx="7709805" cy="590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600" dirty="0" smtClean="0"/>
              <a:t>Сваляне на файлове</a:t>
            </a:r>
            <a:endParaRPr sz="2600" dirty="0"/>
          </a:p>
        </p:txBody>
      </p:sp>
      <p:cxnSp>
        <p:nvCxnSpPr>
          <p:cNvPr id="167" name="Google Shape;167;p32"/>
          <p:cNvCxnSpPr/>
          <p:nvPr/>
        </p:nvCxnSpPr>
        <p:spPr>
          <a:xfrm>
            <a:off x="0" y="4783015"/>
            <a:ext cx="9676200" cy="1718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81" y="1443854"/>
            <a:ext cx="6199442" cy="1798879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 flipV="1">
            <a:off x="2500307" y="2531533"/>
            <a:ext cx="2887133" cy="14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 txBox="1">
            <a:spLocks noGrp="1"/>
          </p:cNvSpPr>
          <p:nvPr>
            <p:ph type="title"/>
          </p:nvPr>
        </p:nvSpPr>
        <p:spPr>
          <a:xfrm>
            <a:off x="84667" y="100408"/>
            <a:ext cx="7881646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2600" dirty="0" smtClean="0"/>
              <a:t>Обработка </a:t>
            </a:r>
            <a:r>
              <a:rPr lang="ru-RU" sz="2600" dirty="0"/>
              <a:t>на файлове от страна на клиента</a:t>
            </a:r>
            <a:endParaRPr sz="2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-1" t="1018" r="-187" b="11524"/>
          <a:stretch/>
        </p:blipFill>
        <p:spPr>
          <a:xfrm>
            <a:off x="0" y="738099"/>
            <a:ext cx="9160933" cy="44054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110068" y="105234"/>
            <a:ext cx="8534400" cy="538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Четене и манипулиране на файлове с Java Script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066" y="810130"/>
            <a:ext cx="6883402" cy="40124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135467" y="143933"/>
            <a:ext cx="8288533" cy="873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dirty="0"/>
              <a:t>Архитектура на работа с файлове в уеб приложения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383" t="875" r="820" b="1790"/>
          <a:stretch/>
        </p:blipFill>
        <p:spPr>
          <a:xfrm>
            <a:off x="3081867" y="1017725"/>
            <a:ext cx="6062133" cy="41444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Заключение</a:t>
            </a:r>
            <a:endParaRPr lang="bg-B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-5011" r="11777"/>
          <a:stretch/>
        </p:blipFill>
        <p:spPr>
          <a:xfrm>
            <a:off x="-517844" y="0"/>
            <a:ext cx="9661843" cy="515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22035"/>
      </p:ext>
    </p:extLst>
  </p:cSld>
  <p:clrMapOvr>
    <a:masterClrMapping/>
  </p:clrMapOvr>
</p:sld>
</file>

<file path=ppt/theme/theme1.xml><?xml version="1.0" encoding="utf-8"?>
<a:theme xmlns:a="http://schemas.openxmlformats.org/drawingml/2006/main" name="Tech Startup by Slidesgo">
  <a:themeElements>
    <a:clrScheme name="Simple Light">
      <a:dk1>
        <a:srgbClr val="FFFFFF"/>
      </a:dk1>
      <a:lt1>
        <a:srgbClr val="091060"/>
      </a:lt1>
      <a:dk2>
        <a:srgbClr val="7247B8"/>
      </a:dk2>
      <a:lt2>
        <a:srgbClr val="0DEEE7"/>
      </a:lt2>
      <a:accent1>
        <a:srgbClr val="01507C"/>
      </a:accent1>
      <a:accent2>
        <a:srgbClr val="15D2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5934</TotalTime>
  <Words>401</Words>
  <Application>Microsoft Office PowerPoint</Application>
  <PresentationFormat>On-screen Show (16:9)</PresentationFormat>
  <Paragraphs>29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Albert Sans</vt:lpstr>
      <vt:lpstr>Syne SemiBold</vt:lpstr>
      <vt:lpstr>Syne Medium</vt:lpstr>
      <vt:lpstr>Raleway</vt:lpstr>
      <vt:lpstr>Syne</vt:lpstr>
      <vt:lpstr>Arial</vt:lpstr>
      <vt:lpstr>Tech Startup by Slidesgo</vt:lpstr>
      <vt:lpstr>PowerPoint Presentation</vt:lpstr>
      <vt:lpstr>Contents of this template</vt:lpstr>
      <vt:lpstr>Table of contents </vt:lpstr>
      <vt:lpstr>Качване на файлове</vt:lpstr>
      <vt:lpstr>Сваляне на файлове</vt:lpstr>
      <vt:lpstr>Обработка на файлове от страна на клиента</vt:lpstr>
      <vt:lpstr>Четене и манипулиране на файлове с Java Script</vt:lpstr>
      <vt:lpstr>Архитектура на работа с файлове в уеб приложения</vt:lpstr>
      <vt:lpstr>Заключение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Zlatkova</dc:creator>
  <cp:lastModifiedBy>Maria Zlatkova</cp:lastModifiedBy>
  <cp:revision>13</cp:revision>
  <dcterms:modified xsi:type="dcterms:W3CDTF">2025-05-13T10:11:54Z</dcterms:modified>
</cp:coreProperties>
</file>